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256" r:id="rId3"/>
    <p:sldId id="257" r:id="rId4"/>
    <p:sldId id="260" r:id="rId5"/>
    <p:sldId id="261" r:id="rId6"/>
    <p:sldId id="258" r:id="rId7"/>
    <p:sldId id="259" r:id="rId8"/>
    <p:sldId id="266" r:id="rId9"/>
    <p:sldId id="267" r:id="rId10"/>
    <p:sldId id="268" r:id="rId11"/>
    <p:sldId id="269" r:id="rId12"/>
    <p:sldId id="270" r:id="rId13"/>
    <p:sldId id="262" r:id="rId14"/>
    <p:sldId id="271" r:id="rId15"/>
    <p:sldId id="272" r:id="rId16"/>
    <p:sldId id="265" r:id="rId17"/>
    <p:sldId id="263" r:id="rId18"/>
    <p:sldId id="264" r:id="rId19"/>
    <p:sldId id="274"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223336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84422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660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428209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2632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230463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572040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5573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206936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155303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18340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535530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431691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440290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766185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B4CBCE-4F04-4F1B-BF00-271A3B8A6CE1}" type="datetimeFigureOut">
              <a:rPr lang="en-GB" smtClean="0"/>
              <a:t>25/05/2020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A4809D4-262E-4A22-9586-3C7D4ADFE3C5}" type="slidenum">
              <a:rPr lang="en-GB" smtClean="0"/>
              <a:t>‹#›</a:t>
            </a:fld>
            <a:endParaRPr lang="en-GB" dirty="0"/>
          </a:p>
        </p:txBody>
      </p:sp>
    </p:spTree>
    <p:extLst>
      <p:ext uri="{BB962C8B-B14F-4D97-AF65-F5344CB8AC3E}">
        <p14:creationId xmlns:p14="http://schemas.microsoft.com/office/powerpoint/2010/main" val="355168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B4CBCE-4F04-4F1B-BF00-271A3B8A6CE1}" type="datetimeFigureOut">
              <a:rPr lang="en-GB" smtClean="0"/>
              <a:t>25/05/2020</a:t>
            </a:fld>
            <a:endParaRPr lang="en-GB"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A4809D4-262E-4A22-9586-3C7D4ADFE3C5}" type="slidenum">
              <a:rPr lang="en-GB" smtClean="0"/>
              <a:t>‹#›</a:t>
            </a:fld>
            <a:endParaRPr lang="en-GB" dirty="0"/>
          </a:p>
        </p:txBody>
      </p:sp>
    </p:spTree>
    <p:extLst>
      <p:ext uri="{BB962C8B-B14F-4D97-AF65-F5344CB8AC3E}">
        <p14:creationId xmlns:p14="http://schemas.microsoft.com/office/powerpoint/2010/main" val="838725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ohchr.org/Documents/Issues/Youth/D_Odondi_Kenya.pdf" TargetMode="External"/><Relationship Id="rId2" Type="http://schemas.openxmlformats.org/officeDocument/2006/relationships/hyperlink" Target="https://kenyanwallstreet.com/census-2019-datashows-kenya-has-a-youthful-rural-popul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sa.un.org/unpd/wu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umbeo.com/cost-of-living/rankings_current.j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orldpopulationreview.com/world-cities/nairobi-population/" TargetMode="External"/><Relationship Id="rId2" Type="http://schemas.openxmlformats.org/officeDocument/2006/relationships/hyperlink" Target="https://en.wikipedia.org/wiki/Category:Suburbs_of_Nairobi" TargetMode="External"/><Relationship Id="rId1" Type="http://schemas.openxmlformats.org/officeDocument/2006/relationships/slideLayout" Target="../slideLayouts/slideLayout2.xml"/><Relationship Id="rId5" Type="http://schemas.openxmlformats.org/officeDocument/2006/relationships/hyperlink" Target="https://foursquare.com/" TargetMode="External"/><Relationship Id="rId4" Type="http://schemas.openxmlformats.org/officeDocument/2006/relationships/hyperlink" Target="https://www.citypopulation.de/en/kenya/admin/nairobi/47__nairob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861A-70F4-4D78-A7A5-C5AF29C182C0}"/>
              </a:ext>
            </a:extLst>
          </p:cNvPr>
          <p:cNvSpPr>
            <a:spLocks noGrp="1"/>
          </p:cNvSpPr>
          <p:nvPr>
            <p:ph type="title"/>
          </p:nvPr>
        </p:nvSpPr>
        <p:spPr/>
        <p:txBody>
          <a:bodyPr>
            <a:normAutofit/>
          </a:bodyPr>
          <a:lstStyle/>
          <a:p>
            <a:pPr algn="ctr"/>
            <a:r>
              <a:rPr lang="en-ZA" sz="5400" u="sng" dirty="0">
                <a:latin typeface="Bahnschrift SemiLight Condensed" panose="020B0502040204020203" pitchFamily="34" charset="0"/>
              </a:rPr>
              <a:t>IBM Data Science Capstone Project</a:t>
            </a:r>
            <a:endParaRPr lang="en-GB" sz="5400" u="sng" dirty="0">
              <a:latin typeface="Bahnschrift SemiLight Condensed" panose="020B0502040204020203" pitchFamily="34" charset="0"/>
            </a:endParaRPr>
          </a:p>
        </p:txBody>
      </p:sp>
      <p:sp>
        <p:nvSpPr>
          <p:cNvPr id="3" name="Content Placeholder 2">
            <a:extLst>
              <a:ext uri="{FF2B5EF4-FFF2-40B4-BE49-F238E27FC236}">
                <a16:creationId xmlns:a16="http://schemas.microsoft.com/office/drawing/2014/main" id="{3C2ADB71-36B6-420B-B91A-096EB47580B3}"/>
              </a:ext>
            </a:extLst>
          </p:cNvPr>
          <p:cNvSpPr>
            <a:spLocks noGrp="1"/>
          </p:cNvSpPr>
          <p:nvPr>
            <p:ph idx="1"/>
          </p:nvPr>
        </p:nvSpPr>
        <p:spPr/>
        <p:txBody>
          <a:bodyPr/>
          <a:lstStyle/>
          <a:p>
            <a:pPr marL="0" indent="0" algn="ctr">
              <a:buNone/>
            </a:pPr>
            <a:endParaRPr lang="en-ZA" dirty="0"/>
          </a:p>
          <a:p>
            <a:pPr marL="0" indent="0" algn="ctr">
              <a:buNone/>
            </a:pPr>
            <a:endParaRPr lang="en-ZA" dirty="0"/>
          </a:p>
          <a:p>
            <a:pPr marL="0" indent="0" algn="ctr">
              <a:buNone/>
            </a:pPr>
            <a:r>
              <a:rPr lang="en-ZA" sz="3600" dirty="0">
                <a:latin typeface="Bahnschrift SemiLight" panose="020B0502040204020203" pitchFamily="34" charset="0"/>
              </a:rPr>
              <a:t>Neighbourhoods of Nairobi</a:t>
            </a:r>
          </a:p>
          <a:p>
            <a:pPr marL="0" indent="0" algn="ctr">
              <a:buNone/>
            </a:pPr>
            <a:endParaRPr lang="en-ZA" sz="3600" dirty="0">
              <a:latin typeface="Bahnschrift SemiLight" panose="020B0502040204020203" pitchFamily="34" charset="0"/>
            </a:endParaRPr>
          </a:p>
          <a:p>
            <a:pPr marL="0" indent="0" algn="ctr">
              <a:buNone/>
            </a:pPr>
            <a:endParaRPr lang="en-ZA" sz="3600" dirty="0">
              <a:latin typeface="Bahnschrift SemiLight" panose="020B0502040204020203" pitchFamily="34" charset="0"/>
            </a:endParaRPr>
          </a:p>
          <a:p>
            <a:pPr marL="0" indent="0" algn="ctr">
              <a:buNone/>
            </a:pPr>
            <a:r>
              <a:rPr lang="en-ZA" sz="3600" i="1" dirty="0">
                <a:latin typeface="Bahnschrift SemiLight" panose="020B0502040204020203" pitchFamily="34" charset="0"/>
              </a:rPr>
              <a:t>William</a:t>
            </a:r>
            <a:r>
              <a:rPr lang="en-ZA" sz="3600" dirty="0">
                <a:latin typeface="Bahnschrift SemiLight" panose="020B0502040204020203" pitchFamily="34" charset="0"/>
              </a:rPr>
              <a:t> </a:t>
            </a:r>
            <a:r>
              <a:rPr lang="en-ZA" sz="3600" i="1" dirty="0">
                <a:latin typeface="Bahnschrift SemiLight" panose="020B0502040204020203" pitchFamily="34" charset="0"/>
              </a:rPr>
              <a:t>Odhiambo</a:t>
            </a:r>
            <a:endParaRPr lang="en-GB" sz="3600" i="1" dirty="0">
              <a:latin typeface="Bahnschrift SemiLight" panose="020B0502040204020203" pitchFamily="34" charset="0"/>
            </a:endParaRPr>
          </a:p>
        </p:txBody>
      </p:sp>
    </p:spTree>
    <p:extLst>
      <p:ext uri="{BB962C8B-B14F-4D97-AF65-F5344CB8AC3E}">
        <p14:creationId xmlns:p14="http://schemas.microsoft.com/office/powerpoint/2010/main" val="2660924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C509-6602-464B-8E8C-E5D931E63A33}"/>
              </a:ext>
            </a:extLst>
          </p:cNvPr>
          <p:cNvSpPr>
            <a:spLocks noGrp="1"/>
          </p:cNvSpPr>
          <p:nvPr>
            <p:ph type="title"/>
          </p:nvPr>
        </p:nvSpPr>
        <p:spPr/>
        <p:txBody>
          <a:bodyPr>
            <a:normAutofit/>
          </a:bodyPr>
          <a:lstStyle/>
          <a:p>
            <a:pPr marL="571500" indent="-571500">
              <a:buFont typeface="Arial" panose="020B0604020202020204" pitchFamily="34" charset="0"/>
              <a:buChar char="•"/>
            </a:pPr>
            <a:r>
              <a:rPr lang="en-ZA" sz="2800" dirty="0">
                <a:latin typeface="Bell MT" panose="02020503060305020303" pitchFamily="18" charset="0"/>
              </a:rPr>
              <a:t>Cleaning the Neighbourhood CSV File and locating the Coordinates of Each Neighbourhood</a:t>
            </a:r>
            <a:endParaRPr lang="en-GB" sz="2800" dirty="0">
              <a:latin typeface="Bell MT" panose="02020503060305020303" pitchFamily="18" charset="0"/>
            </a:endParaRPr>
          </a:p>
        </p:txBody>
      </p:sp>
      <p:pic>
        <p:nvPicPr>
          <p:cNvPr id="4" name="Content Placeholder 3">
            <a:extLst>
              <a:ext uri="{FF2B5EF4-FFF2-40B4-BE49-F238E27FC236}">
                <a16:creationId xmlns:a16="http://schemas.microsoft.com/office/drawing/2014/main" id="{29B56FD3-CCBB-4958-84DE-D8AEF68B6639}"/>
              </a:ext>
            </a:extLst>
          </p:cNvPr>
          <p:cNvPicPr>
            <a:picLocks noGrp="1" noChangeAspect="1"/>
          </p:cNvPicPr>
          <p:nvPr>
            <p:ph idx="1"/>
          </p:nvPr>
        </p:nvPicPr>
        <p:blipFill rotWithShape="1">
          <a:blip r:embed="rId2"/>
          <a:srcRect l="17675" t="19863" r="24944" b="9749"/>
          <a:stretch/>
        </p:blipFill>
        <p:spPr>
          <a:xfrm>
            <a:off x="0" y="1969764"/>
            <a:ext cx="5000901" cy="4098692"/>
          </a:xfrm>
          <a:prstGeom prst="rect">
            <a:avLst/>
          </a:prstGeom>
        </p:spPr>
      </p:pic>
      <p:pic>
        <p:nvPicPr>
          <p:cNvPr id="5" name="Picture 4">
            <a:extLst>
              <a:ext uri="{FF2B5EF4-FFF2-40B4-BE49-F238E27FC236}">
                <a16:creationId xmlns:a16="http://schemas.microsoft.com/office/drawing/2014/main" id="{DBFCCAD9-2C0B-4232-8E09-89B960C80B59}"/>
              </a:ext>
            </a:extLst>
          </p:cNvPr>
          <p:cNvPicPr>
            <a:picLocks noChangeAspect="1"/>
          </p:cNvPicPr>
          <p:nvPr/>
        </p:nvPicPr>
        <p:blipFill rotWithShape="1">
          <a:blip r:embed="rId3"/>
          <a:srcRect l="19732" t="24652" r="22379" b="10032"/>
          <a:stretch/>
        </p:blipFill>
        <p:spPr>
          <a:xfrm>
            <a:off x="5134252" y="1779464"/>
            <a:ext cx="7057748" cy="4479293"/>
          </a:xfrm>
          <a:prstGeom prst="rect">
            <a:avLst/>
          </a:prstGeom>
        </p:spPr>
      </p:pic>
    </p:spTree>
    <p:extLst>
      <p:ext uri="{BB962C8B-B14F-4D97-AF65-F5344CB8AC3E}">
        <p14:creationId xmlns:p14="http://schemas.microsoft.com/office/powerpoint/2010/main" val="181064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A32F00-2F00-4398-BC1B-FC9ECE401A64}"/>
              </a:ext>
            </a:extLst>
          </p:cNvPr>
          <p:cNvPicPr>
            <a:picLocks noGrp="1" noChangeAspect="1"/>
          </p:cNvPicPr>
          <p:nvPr>
            <p:ph idx="1"/>
          </p:nvPr>
        </p:nvPicPr>
        <p:blipFill rotWithShape="1">
          <a:blip r:embed="rId2"/>
          <a:srcRect l="19704" t="28918" r="10412" b="18749"/>
          <a:stretch/>
        </p:blipFill>
        <p:spPr>
          <a:xfrm>
            <a:off x="0" y="2157826"/>
            <a:ext cx="5353236" cy="3506125"/>
          </a:xfrm>
          <a:prstGeom prst="rect">
            <a:avLst/>
          </a:prstGeom>
        </p:spPr>
      </p:pic>
      <p:pic>
        <p:nvPicPr>
          <p:cNvPr id="5" name="Picture 4">
            <a:extLst>
              <a:ext uri="{FF2B5EF4-FFF2-40B4-BE49-F238E27FC236}">
                <a16:creationId xmlns:a16="http://schemas.microsoft.com/office/drawing/2014/main" id="{63716D26-83AD-482A-9CA7-A6530FBCEFBD}"/>
              </a:ext>
            </a:extLst>
          </p:cNvPr>
          <p:cNvPicPr>
            <a:picLocks noChangeAspect="1"/>
          </p:cNvPicPr>
          <p:nvPr/>
        </p:nvPicPr>
        <p:blipFill rotWithShape="1">
          <a:blip r:embed="rId3"/>
          <a:srcRect l="19732" t="20452" r="12913" b="32816"/>
          <a:stretch/>
        </p:blipFill>
        <p:spPr>
          <a:xfrm>
            <a:off x="5370596" y="2157827"/>
            <a:ext cx="6821404" cy="3506126"/>
          </a:xfrm>
          <a:prstGeom prst="rect">
            <a:avLst/>
          </a:prstGeom>
        </p:spPr>
      </p:pic>
      <p:sp>
        <p:nvSpPr>
          <p:cNvPr id="7" name="TextBox 6">
            <a:extLst>
              <a:ext uri="{FF2B5EF4-FFF2-40B4-BE49-F238E27FC236}">
                <a16:creationId xmlns:a16="http://schemas.microsoft.com/office/drawing/2014/main" id="{2A81DC7E-4602-4E2B-A60B-2FA79C36CBA5}"/>
              </a:ext>
            </a:extLst>
          </p:cNvPr>
          <p:cNvSpPr txBox="1"/>
          <p:nvPr/>
        </p:nvSpPr>
        <p:spPr>
          <a:xfrm>
            <a:off x="390617" y="381740"/>
            <a:ext cx="11070455" cy="2585323"/>
          </a:xfrm>
          <a:prstGeom prst="rect">
            <a:avLst/>
          </a:prstGeom>
          <a:noFill/>
        </p:spPr>
        <p:txBody>
          <a:bodyPr wrap="square" rtlCol="0">
            <a:spAutoFit/>
          </a:bodyPr>
          <a:lstStyle/>
          <a:p>
            <a:pPr marL="285750" indent="-285750">
              <a:buFont typeface="Arial" panose="020B0604020202020204" pitchFamily="34" charset="0"/>
              <a:buChar char="•"/>
            </a:pPr>
            <a:r>
              <a:rPr lang="en-ZA" dirty="0">
                <a:latin typeface="Bell MT" panose="02020503060305020303" pitchFamily="18" charset="0"/>
              </a:rPr>
              <a:t>Further Cleaning of Null Values as well as latitudinal and longitudinal values that seemed to be quite off.</a:t>
            </a:r>
          </a:p>
          <a:p>
            <a:pPr marL="285750" indent="-285750">
              <a:buFont typeface="Arial" panose="020B0604020202020204" pitchFamily="34" charset="0"/>
              <a:buChar char="•"/>
            </a:pPr>
            <a:endParaRPr lang="en-ZA" dirty="0">
              <a:latin typeface="Bell MT" panose="02020503060305020303" pitchFamily="18" charset="0"/>
            </a:endParaRPr>
          </a:p>
          <a:p>
            <a:pPr marL="285750" indent="-285750">
              <a:buFont typeface="Arial" panose="020B0604020202020204" pitchFamily="34" charset="0"/>
              <a:buChar char="•"/>
            </a:pPr>
            <a:r>
              <a:rPr lang="en-ZA" dirty="0">
                <a:latin typeface="Bell MT" panose="02020503060305020303" pitchFamily="18" charset="0"/>
              </a:rPr>
              <a:t>Cleaning of these values was done twice, where the second time was after the Neighbourhoods were renamed in order to get more accurate coordinates. This attempt was partially successful; some coordinates still had odd, and null values.</a:t>
            </a:r>
            <a:br>
              <a:rPr lang="en-ZA" dirty="0">
                <a:latin typeface="Bell MT" panose="02020503060305020303" pitchFamily="18" charset="0"/>
              </a:rPr>
            </a:br>
            <a:br>
              <a:rPr lang="en-ZA" dirty="0">
                <a:latin typeface="Bell MT" panose="02020503060305020303" pitchFamily="18" charset="0"/>
              </a:rPr>
            </a:br>
            <a:br>
              <a:rPr lang="en-ZA" dirty="0">
                <a:latin typeface="Bell MT" panose="02020503060305020303" pitchFamily="18" charset="0"/>
              </a:rPr>
            </a:b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266902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D073-4169-436E-B4D2-D85C0242E956}"/>
              </a:ext>
            </a:extLst>
          </p:cNvPr>
          <p:cNvSpPr>
            <a:spLocks noGrp="1"/>
          </p:cNvSpPr>
          <p:nvPr>
            <p:ph type="title"/>
          </p:nvPr>
        </p:nvSpPr>
        <p:spPr>
          <a:xfrm>
            <a:off x="188882" y="308816"/>
            <a:ext cx="10515600" cy="1325563"/>
          </a:xfrm>
        </p:spPr>
        <p:txBody>
          <a:bodyPr>
            <a:normAutofit fontScale="90000"/>
          </a:bodyPr>
          <a:lstStyle/>
          <a:p>
            <a:pPr marL="571500" indent="-571500">
              <a:buFont typeface="Arial" panose="020B0604020202020204" pitchFamily="34" charset="0"/>
              <a:buChar char="•"/>
            </a:pPr>
            <a:r>
              <a:rPr lang="en-ZA" sz="2800" dirty="0">
                <a:solidFill>
                  <a:schemeClr val="accent2">
                    <a:lumMod val="75000"/>
                  </a:schemeClr>
                </a:solidFill>
                <a:latin typeface="Bell MT" panose="02020503060305020303" pitchFamily="18" charset="0"/>
              </a:rPr>
              <a:t>The coordinates that were successfully revalued were concatenated into the data frame that had the rest of the coordinates which had no issues.</a:t>
            </a:r>
            <a:endParaRPr lang="en-GB" sz="2800" dirty="0">
              <a:solidFill>
                <a:schemeClr val="accent2">
                  <a:lumMod val="75000"/>
                </a:schemeClr>
              </a:solidFill>
              <a:latin typeface="Bell MT" panose="02020503060305020303" pitchFamily="18" charset="0"/>
            </a:endParaRPr>
          </a:p>
        </p:txBody>
      </p:sp>
      <p:pic>
        <p:nvPicPr>
          <p:cNvPr id="4" name="Content Placeholder 3">
            <a:extLst>
              <a:ext uri="{FF2B5EF4-FFF2-40B4-BE49-F238E27FC236}">
                <a16:creationId xmlns:a16="http://schemas.microsoft.com/office/drawing/2014/main" id="{EA06F981-A90B-46FB-8F71-3CD6125559BA}"/>
              </a:ext>
            </a:extLst>
          </p:cNvPr>
          <p:cNvPicPr>
            <a:picLocks noGrp="1" noChangeAspect="1"/>
          </p:cNvPicPr>
          <p:nvPr>
            <p:ph idx="1"/>
          </p:nvPr>
        </p:nvPicPr>
        <p:blipFill rotWithShape="1">
          <a:blip r:embed="rId2"/>
          <a:srcRect l="19660" t="21100" r="42621" b="17670"/>
          <a:stretch/>
        </p:blipFill>
        <p:spPr>
          <a:xfrm>
            <a:off x="188882" y="2029811"/>
            <a:ext cx="4765365" cy="4351338"/>
          </a:xfrm>
          <a:prstGeom prst="rect">
            <a:avLst/>
          </a:prstGeom>
        </p:spPr>
      </p:pic>
      <p:pic>
        <p:nvPicPr>
          <p:cNvPr id="5" name="Picture 4">
            <a:extLst>
              <a:ext uri="{FF2B5EF4-FFF2-40B4-BE49-F238E27FC236}">
                <a16:creationId xmlns:a16="http://schemas.microsoft.com/office/drawing/2014/main" id="{B3C3CEA1-FA0C-4AB7-A3C3-9C0AAEF31353}"/>
              </a:ext>
            </a:extLst>
          </p:cNvPr>
          <p:cNvPicPr>
            <a:picLocks noChangeAspect="1"/>
          </p:cNvPicPr>
          <p:nvPr/>
        </p:nvPicPr>
        <p:blipFill rotWithShape="1">
          <a:blip r:embed="rId3"/>
          <a:srcRect l="19587" t="21360" r="38834" b="10290"/>
          <a:stretch/>
        </p:blipFill>
        <p:spPr>
          <a:xfrm>
            <a:off x="5823751" y="1861775"/>
            <a:ext cx="5069150" cy="4687409"/>
          </a:xfrm>
          <a:prstGeom prst="rect">
            <a:avLst/>
          </a:prstGeom>
        </p:spPr>
      </p:pic>
    </p:spTree>
    <p:extLst>
      <p:ext uri="{BB962C8B-B14F-4D97-AF65-F5344CB8AC3E}">
        <p14:creationId xmlns:p14="http://schemas.microsoft.com/office/powerpoint/2010/main" val="346092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6C8A-2909-4497-B8F3-1E3F6A18FC27}"/>
              </a:ext>
            </a:extLst>
          </p:cNvPr>
          <p:cNvSpPr>
            <a:spLocks noGrp="1"/>
          </p:cNvSpPr>
          <p:nvPr>
            <p:ph type="title"/>
          </p:nvPr>
        </p:nvSpPr>
        <p:spPr>
          <a:xfrm>
            <a:off x="376561" y="67069"/>
            <a:ext cx="10515600" cy="1325563"/>
          </a:xfrm>
        </p:spPr>
        <p:txBody>
          <a:bodyPr>
            <a:normAutofit/>
          </a:bodyPr>
          <a:lstStyle/>
          <a:p>
            <a:r>
              <a:rPr lang="en-ZA" sz="32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rPr>
              <a:t>Nairobi’s Neighbourhoods (Visualized through Folium)</a:t>
            </a:r>
            <a:endParaRPr lang="en-GB" sz="32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endParaRPr>
          </a:p>
        </p:txBody>
      </p:sp>
      <p:pic>
        <p:nvPicPr>
          <p:cNvPr id="4" name="Content Placeholder 3">
            <a:extLst>
              <a:ext uri="{FF2B5EF4-FFF2-40B4-BE49-F238E27FC236}">
                <a16:creationId xmlns:a16="http://schemas.microsoft.com/office/drawing/2014/main" id="{DBC024B2-A476-4944-BAF6-3C97AF3A3C5C}"/>
              </a:ext>
            </a:extLst>
          </p:cNvPr>
          <p:cNvPicPr>
            <a:picLocks noGrp="1" noChangeAspect="1"/>
          </p:cNvPicPr>
          <p:nvPr>
            <p:ph idx="1"/>
          </p:nvPr>
        </p:nvPicPr>
        <p:blipFill rotWithShape="1">
          <a:blip r:embed="rId2"/>
          <a:srcRect l="19511" t="19659" r="11287" b="5669"/>
          <a:stretch/>
        </p:blipFill>
        <p:spPr>
          <a:xfrm>
            <a:off x="1299839" y="1061368"/>
            <a:ext cx="9550188" cy="5796632"/>
          </a:xfrm>
          <a:prstGeom prst="rect">
            <a:avLst/>
          </a:prstGeom>
          <a:ln>
            <a:noFill/>
          </a:ln>
          <a:effectLst>
            <a:softEdge rad="112500"/>
          </a:effectLst>
        </p:spPr>
      </p:pic>
    </p:spTree>
    <p:extLst>
      <p:ext uri="{BB962C8B-B14F-4D97-AF65-F5344CB8AC3E}">
        <p14:creationId xmlns:p14="http://schemas.microsoft.com/office/powerpoint/2010/main" val="196339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0A9-8338-43A8-8B5B-B23D1AA63753}"/>
              </a:ext>
            </a:extLst>
          </p:cNvPr>
          <p:cNvSpPr>
            <a:spLocks noGrp="1"/>
          </p:cNvSpPr>
          <p:nvPr>
            <p:ph type="title"/>
          </p:nvPr>
        </p:nvSpPr>
        <p:spPr>
          <a:xfrm>
            <a:off x="136864" y="294104"/>
            <a:ext cx="10515600" cy="1325563"/>
          </a:xfrm>
        </p:spPr>
        <p:txBody>
          <a:bodyPr>
            <a:noAutofit/>
          </a:bodyPr>
          <a:lstStyle/>
          <a:p>
            <a:r>
              <a:rPr lang="en-ZA" sz="32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rPr>
              <a:t>Using Foursquare’s API to determine all the neighbourhood’s nearby venues, and their coordinates, that are within a 500m range</a:t>
            </a:r>
            <a:endParaRPr lang="en-GB" sz="32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endParaRPr>
          </a:p>
        </p:txBody>
      </p:sp>
      <p:pic>
        <p:nvPicPr>
          <p:cNvPr id="8" name="Content Placeholder 7">
            <a:extLst>
              <a:ext uri="{FF2B5EF4-FFF2-40B4-BE49-F238E27FC236}">
                <a16:creationId xmlns:a16="http://schemas.microsoft.com/office/drawing/2014/main" id="{EBDE20E0-CCB7-4B2E-9930-54FD96EACB57}"/>
              </a:ext>
            </a:extLst>
          </p:cNvPr>
          <p:cNvPicPr>
            <a:picLocks noGrp="1" noChangeAspect="1"/>
          </p:cNvPicPr>
          <p:nvPr>
            <p:ph idx="1"/>
          </p:nvPr>
        </p:nvPicPr>
        <p:blipFill rotWithShape="1">
          <a:blip r:embed="rId2"/>
          <a:srcRect l="25366" t="25167" r="18516" b="10566"/>
          <a:stretch/>
        </p:blipFill>
        <p:spPr>
          <a:xfrm>
            <a:off x="0" y="2509588"/>
            <a:ext cx="5734974" cy="3694308"/>
          </a:xfrm>
          <a:prstGeom prst="rect">
            <a:avLst/>
          </a:prstGeom>
        </p:spPr>
      </p:pic>
      <p:pic>
        <p:nvPicPr>
          <p:cNvPr id="5" name="Picture 4">
            <a:extLst>
              <a:ext uri="{FF2B5EF4-FFF2-40B4-BE49-F238E27FC236}">
                <a16:creationId xmlns:a16="http://schemas.microsoft.com/office/drawing/2014/main" id="{2A3DB545-C6A4-4E71-A79D-79427D19C37F}"/>
              </a:ext>
            </a:extLst>
          </p:cNvPr>
          <p:cNvPicPr>
            <a:picLocks noChangeAspect="1"/>
          </p:cNvPicPr>
          <p:nvPr/>
        </p:nvPicPr>
        <p:blipFill rotWithShape="1">
          <a:blip r:embed="rId3"/>
          <a:srcRect l="19296" t="23171" r="11019" b="10032"/>
          <a:stretch/>
        </p:blipFill>
        <p:spPr>
          <a:xfrm>
            <a:off x="5734974" y="2509588"/>
            <a:ext cx="6457026" cy="3694308"/>
          </a:xfrm>
          <a:prstGeom prst="rect">
            <a:avLst/>
          </a:prstGeom>
        </p:spPr>
      </p:pic>
    </p:spTree>
    <p:extLst>
      <p:ext uri="{BB962C8B-B14F-4D97-AF65-F5344CB8AC3E}">
        <p14:creationId xmlns:p14="http://schemas.microsoft.com/office/powerpoint/2010/main" val="1414277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274F-D065-4646-8663-D75E142DF25F}"/>
              </a:ext>
            </a:extLst>
          </p:cNvPr>
          <p:cNvSpPr>
            <a:spLocks noGrp="1"/>
          </p:cNvSpPr>
          <p:nvPr>
            <p:ph type="title"/>
          </p:nvPr>
        </p:nvSpPr>
        <p:spPr>
          <a:xfrm>
            <a:off x="1662135" y="698377"/>
            <a:ext cx="8596668" cy="1320800"/>
          </a:xfrm>
        </p:spPr>
        <p:txBody>
          <a:bodyPr/>
          <a:lstStyle/>
          <a:p>
            <a:pPr algn="ctr"/>
            <a:r>
              <a:rPr lang="en-ZA" u="sng" dirty="0">
                <a:effectLst>
                  <a:outerShdw blurRad="38100" dist="38100" dir="2700000" algn="tl">
                    <a:srgbClr val="000000">
                      <a:alpha val="43137"/>
                    </a:srgbClr>
                  </a:outerShdw>
                </a:effectLst>
                <a:latin typeface="Bell MT" panose="02020503060305020303" pitchFamily="18" charset="0"/>
              </a:rPr>
              <a:t>Data frame of the top Ten Most common Venues in each neighbourhood.</a:t>
            </a:r>
            <a:endParaRPr lang="en-GB" u="sng" dirty="0">
              <a:effectLst>
                <a:outerShdw blurRad="38100" dist="38100" dir="2700000" algn="tl">
                  <a:srgbClr val="000000">
                    <a:alpha val="43137"/>
                  </a:srgbClr>
                </a:outerShdw>
              </a:effectLst>
              <a:latin typeface="Bell MT" panose="02020503060305020303" pitchFamily="18" charset="0"/>
            </a:endParaRPr>
          </a:p>
        </p:txBody>
      </p:sp>
      <p:pic>
        <p:nvPicPr>
          <p:cNvPr id="4" name="Content Placeholder 3">
            <a:extLst>
              <a:ext uri="{FF2B5EF4-FFF2-40B4-BE49-F238E27FC236}">
                <a16:creationId xmlns:a16="http://schemas.microsoft.com/office/drawing/2014/main" id="{943D4B91-A75A-409E-A6EF-FB7DC3F862CB}"/>
              </a:ext>
            </a:extLst>
          </p:cNvPr>
          <p:cNvPicPr>
            <a:picLocks noGrp="1" noChangeAspect="1"/>
          </p:cNvPicPr>
          <p:nvPr>
            <p:ph idx="1"/>
          </p:nvPr>
        </p:nvPicPr>
        <p:blipFill rotWithShape="1">
          <a:blip r:embed="rId2"/>
          <a:srcRect l="19185" t="37882" r="10183" b="22092"/>
          <a:stretch/>
        </p:blipFill>
        <p:spPr>
          <a:xfrm>
            <a:off x="462456" y="2471936"/>
            <a:ext cx="11267087" cy="3591511"/>
          </a:xfrm>
          <a:prstGeom prst="rect">
            <a:avLst/>
          </a:prstGeom>
        </p:spPr>
      </p:pic>
    </p:spTree>
    <p:extLst>
      <p:ext uri="{BB962C8B-B14F-4D97-AF65-F5344CB8AC3E}">
        <p14:creationId xmlns:p14="http://schemas.microsoft.com/office/powerpoint/2010/main" val="143784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E07B-4807-4FBE-A8F9-474E6B2C9022}"/>
              </a:ext>
            </a:extLst>
          </p:cNvPr>
          <p:cNvSpPr>
            <a:spLocks noGrp="1"/>
          </p:cNvSpPr>
          <p:nvPr>
            <p:ph type="title"/>
          </p:nvPr>
        </p:nvSpPr>
        <p:spPr>
          <a:xfrm>
            <a:off x="893245" y="74349"/>
            <a:ext cx="8957569" cy="866683"/>
          </a:xfrm>
        </p:spPr>
        <p:txBody>
          <a:bodyPr>
            <a:noAutofit/>
          </a:bodyPr>
          <a:lstStyle/>
          <a:p>
            <a:pPr algn="ctr"/>
            <a:r>
              <a:rPr lang="en-ZA" sz="2800" u="sng" dirty="0">
                <a:latin typeface="Bell MT" panose="02020503060305020303" pitchFamily="18" charset="0"/>
              </a:rPr>
              <a:t>Finding the optimal number of clusters with Silhouette analysis on KMeans clustering:</a:t>
            </a:r>
            <a:endParaRPr lang="en-GB" sz="2800" u="sng" dirty="0">
              <a:latin typeface="Bell MT" panose="02020503060305020303" pitchFamily="18" charset="0"/>
            </a:endParaRPr>
          </a:p>
        </p:txBody>
      </p:sp>
      <p:pic>
        <p:nvPicPr>
          <p:cNvPr id="4" name="Content Placeholder 3">
            <a:extLst>
              <a:ext uri="{FF2B5EF4-FFF2-40B4-BE49-F238E27FC236}">
                <a16:creationId xmlns:a16="http://schemas.microsoft.com/office/drawing/2014/main" id="{A7A8A318-EC31-42EC-A2CB-40206C73C3FA}"/>
              </a:ext>
            </a:extLst>
          </p:cNvPr>
          <p:cNvPicPr>
            <a:picLocks noGrp="1" noChangeAspect="1"/>
          </p:cNvPicPr>
          <p:nvPr>
            <p:ph idx="1"/>
          </p:nvPr>
        </p:nvPicPr>
        <p:blipFill rotWithShape="1">
          <a:blip r:embed="rId2"/>
          <a:srcRect l="19282" t="30472" r="10483" b="5669"/>
          <a:stretch/>
        </p:blipFill>
        <p:spPr>
          <a:xfrm>
            <a:off x="685454" y="1953087"/>
            <a:ext cx="9525346" cy="4871622"/>
          </a:xfrm>
          <a:prstGeom prst="rect">
            <a:avLst/>
          </a:prstGeom>
        </p:spPr>
      </p:pic>
      <p:pic>
        <p:nvPicPr>
          <p:cNvPr id="5" name="Picture 4">
            <a:extLst>
              <a:ext uri="{FF2B5EF4-FFF2-40B4-BE49-F238E27FC236}">
                <a16:creationId xmlns:a16="http://schemas.microsoft.com/office/drawing/2014/main" id="{3BC74D8B-CA9D-41F9-B9A6-B43316B1D90C}"/>
              </a:ext>
            </a:extLst>
          </p:cNvPr>
          <p:cNvPicPr>
            <a:picLocks noChangeAspect="1"/>
          </p:cNvPicPr>
          <p:nvPr/>
        </p:nvPicPr>
        <p:blipFill rotWithShape="1">
          <a:blip r:embed="rId3"/>
          <a:srcRect l="19807" t="42013" r="10874" b="28026"/>
          <a:stretch/>
        </p:blipFill>
        <p:spPr>
          <a:xfrm>
            <a:off x="5797416" y="2359113"/>
            <a:ext cx="6296929" cy="2139773"/>
          </a:xfrm>
          <a:prstGeom prst="rect">
            <a:avLst/>
          </a:prstGeom>
        </p:spPr>
      </p:pic>
      <p:sp>
        <p:nvSpPr>
          <p:cNvPr id="7" name="TextBox 6">
            <a:extLst>
              <a:ext uri="{FF2B5EF4-FFF2-40B4-BE49-F238E27FC236}">
                <a16:creationId xmlns:a16="http://schemas.microsoft.com/office/drawing/2014/main" id="{3551B7B0-EBA4-49C5-88A7-5FA2257B9792}"/>
              </a:ext>
            </a:extLst>
          </p:cNvPr>
          <p:cNvSpPr txBox="1"/>
          <p:nvPr/>
        </p:nvSpPr>
        <p:spPr>
          <a:xfrm>
            <a:off x="346229" y="941032"/>
            <a:ext cx="10440140" cy="1200329"/>
          </a:xfrm>
          <a:prstGeom prst="rect">
            <a:avLst/>
          </a:prstGeom>
          <a:noFill/>
        </p:spPr>
        <p:txBody>
          <a:bodyPr wrap="square" rtlCol="0">
            <a:spAutoFit/>
          </a:bodyPr>
          <a:lstStyle/>
          <a:p>
            <a:pPr marL="285750" indent="-285750">
              <a:buFont typeface="Arial" panose="020B0604020202020204" pitchFamily="34" charset="0"/>
              <a:buChar char="•"/>
            </a:pPr>
            <a:r>
              <a:rPr lang="en-ZA" dirty="0">
                <a:latin typeface="Bell MT" panose="02020503060305020303" pitchFamily="18" charset="0"/>
              </a:rPr>
              <a:t>The silhouette plot displays a measure of how close each point in one cluster is to points in the neighbouring clusters and thus provides a way to asses parameters like number of clusters visually. This measure has a range of (-1,1)</a:t>
            </a:r>
            <a:br>
              <a:rPr lang="en-ZA" dirty="0">
                <a:latin typeface="Bell MT" panose="02020503060305020303" pitchFamily="18" charset="0"/>
              </a:rPr>
            </a:br>
            <a:endParaRPr lang="en-GB" dirty="0"/>
          </a:p>
        </p:txBody>
      </p:sp>
    </p:spTree>
    <p:extLst>
      <p:ext uri="{BB962C8B-B14F-4D97-AF65-F5344CB8AC3E}">
        <p14:creationId xmlns:p14="http://schemas.microsoft.com/office/powerpoint/2010/main" val="123959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DBA1-8174-41BF-B292-FAE35DCBE54F}"/>
              </a:ext>
            </a:extLst>
          </p:cNvPr>
          <p:cNvSpPr>
            <a:spLocks noGrp="1"/>
          </p:cNvSpPr>
          <p:nvPr>
            <p:ph type="title"/>
          </p:nvPr>
        </p:nvSpPr>
        <p:spPr>
          <a:xfrm>
            <a:off x="838200" y="134305"/>
            <a:ext cx="10515600" cy="1325563"/>
          </a:xfrm>
        </p:spPr>
        <p:txBody>
          <a:bodyPr>
            <a:normAutofit/>
          </a:bodyPr>
          <a:lstStyle/>
          <a:p>
            <a:pPr algn="ctr"/>
            <a:r>
              <a:rPr lang="en-ZA" sz="36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rPr>
              <a:t>Nairobi’s (clustered) neighbourhoods visualised with Folium’s Map</a:t>
            </a:r>
            <a:endParaRPr lang="en-GB" sz="3600" u="sng" dirty="0">
              <a:solidFill>
                <a:schemeClr val="accent2">
                  <a:lumMod val="75000"/>
                </a:schemeClr>
              </a:solidFill>
              <a:effectLst>
                <a:outerShdw blurRad="38100" dist="38100" dir="2700000" algn="tl">
                  <a:srgbClr val="000000">
                    <a:alpha val="43137"/>
                  </a:srgbClr>
                </a:outerShdw>
              </a:effectLst>
              <a:latin typeface="Bell MT" panose="02020503060305020303" pitchFamily="18" charset="0"/>
            </a:endParaRPr>
          </a:p>
        </p:txBody>
      </p:sp>
      <p:pic>
        <p:nvPicPr>
          <p:cNvPr id="4" name="Content Placeholder 3">
            <a:extLst>
              <a:ext uri="{FF2B5EF4-FFF2-40B4-BE49-F238E27FC236}">
                <a16:creationId xmlns:a16="http://schemas.microsoft.com/office/drawing/2014/main" id="{6FBAFA09-2F17-463A-B6CC-1AF98DF8C488}"/>
              </a:ext>
            </a:extLst>
          </p:cNvPr>
          <p:cNvPicPr>
            <a:picLocks noGrp="1" noChangeAspect="1"/>
          </p:cNvPicPr>
          <p:nvPr>
            <p:ph idx="1"/>
          </p:nvPr>
        </p:nvPicPr>
        <p:blipFill rotWithShape="1">
          <a:blip r:embed="rId2"/>
          <a:srcRect l="19701" t="20499" r="11340" b="4024"/>
          <a:stretch/>
        </p:blipFill>
        <p:spPr>
          <a:xfrm>
            <a:off x="1537317" y="1244695"/>
            <a:ext cx="9204664" cy="5667051"/>
          </a:xfrm>
          <a:prstGeom prst="rect">
            <a:avLst/>
          </a:prstGeom>
          <a:ln>
            <a:noFill/>
          </a:ln>
          <a:effectLst>
            <a:softEdge rad="112500"/>
          </a:effectLst>
        </p:spPr>
      </p:pic>
    </p:spTree>
    <p:extLst>
      <p:ext uri="{BB962C8B-B14F-4D97-AF65-F5344CB8AC3E}">
        <p14:creationId xmlns:p14="http://schemas.microsoft.com/office/powerpoint/2010/main" val="416468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6DF3-A69A-4C3D-B08A-BD64AF8BE808}"/>
              </a:ext>
            </a:extLst>
          </p:cNvPr>
          <p:cNvSpPr>
            <a:spLocks noGrp="1"/>
          </p:cNvSpPr>
          <p:nvPr>
            <p:ph type="title"/>
          </p:nvPr>
        </p:nvSpPr>
        <p:spPr>
          <a:xfrm>
            <a:off x="193839" y="26294"/>
            <a:ext cx="9349656" cy="639532"/>
          </a:xfrm>
        </p:spPr>
        <p:txBody>
          <a:bodyPr>
            <a:normAutofit/>
          </a:bodyPr>
          <a:lstStyle/>
          <a:p>
            <a:r>
              <a:rPr lang="en-ZA" sz="2400" u="sng" dirty="0">
                <a:solidFill>
                  <a:schemeClr val="accent2">
                    <a:lumMod val="50000"/>
                  </a:schemeClr>
                </a:solidFill>
                <a:effectLst>
                  <a:outerShdw blurRad="38100" dist="38100" dir="2700000" algn="tl">
                    <a:srgbClr val="000000">
                      <a:alpha val="43137"/>
                    </a:srgbClr>
                  </a:outerShdw>
                </a:effectLst>
                <a:latin typeface="Bell MT" panose="02020503060305020303" pitchFamily="18" charset="0"/>
              </a:rPr>
              <a:t>Frequency of the </a:t>
            </a:r>
            <a:r>
              <a:rPr lang="en-ZA" sz="2400" b="1" u="sng" dirty="0">
                <a:solidFill>
                  <a:schemeClr val="accent2">
                    <a:lumMod val="50000"/>
                  </a:schemeClr>
                </a:solidFill>
                <a:effectLst>
                  <a:outerShdw blurRad="38100" dist="38100" dir="2700000" algn="tl">
                    <a:srgbClr val="000000">
                      <a:alpha val="43137"/>
                    </a:srgbClr>
                  </a:outerShdw>
                </a:effectLst>
                <a:latin typeface="Bell MT" panose="02020503060305020303" pitchFamily="18" charset="0"/>
              </a:rPr>
              <a:t>first </a:t>
            </a:r>
            <a:r>
              <a:rPr lang="en-ZA" sz="2400" u="sng" dirty="0">
                <a:solidFill>
                  <a:schemeClr val="accent2">
                    <a:lumMod val="50000"/>
                  </a:schemeClr>
                </a:solidFill>
                <a:effectLst>
                  <a:outerShdw blurRad="38100" dist="38100" dir="2700000" algn="tl">
                    <a:srgbClr val="000000">
                      <a:alpha val="43137"/>
                    </a:srgbClr>
                  </a:outerShdw>
                </a:effectLst>
                <a:latin typeface="Bell MT" panose="02020503060305020303" pitchFamily="18" charset="0"/>
              </a:rPr>
              <a:t>most common venues in Nairobi’s neighbourhoods</a:t>
            </a:r>
            <a:endParaRPr lang="en-GB" sz="2400" u="sng" dirty="0">
              <a:solidFill>
                <a:schemeClr val="accent2">
                  <a:lumMod val="50000"/>
                </a:schemeClr>
              </a:solidFill>
              <a:effectLst>
                <a:outerShdw blurRad="38100" dist="38100" dir="2700000" algn="tl">
                  <a:srgbClr val="000000">
                    <a:alpha val="43137"/>
                  </a:srgbClr>
                </a:outerShdw>
              </a:effectLst>
              <a:latin typeface="Bell MT" panose="02020503060305020303" pitchFamily="18" charset="0"/>
            </a:endParaRPr>
          </a:p>
        </p:txBody>
      </p:sp>
      <p:pic>
        <p:nvPicPr>
          <p:cNvPr id="1026" name="Picture 2">
            <a:extLst>
              <a:ext uri="{FF2B5EF4-FFF2-40B4-BE49-F238E27FC236}">
                <a16:creationId xmlns:a16="http://schemas.microsoft.com/office/drawing/2014/main" id="{A9FC6B06-3486-4B74-9D69-996ED1C27D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rot="5400000">
            <a:off x="3785917" y="2418984"/>
            <a:ext cx="4193603" cy="4604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BDFB6F-08BF-47C2-B6AF-66DAF900A13B}"/>
              </a:ext>
            </a:extLst>
          </p:cNvPr>
          <p:cNvSpPr txBox="1"/>
          <p:nvPr/>
        </p:nvSpPr>
        <p:spPr>
          <a:xfrm>
            <a:off x="193839" y="574125"/>
            <a:ext cx="8407153" cy="2308324"/>
          </a:xfrm>
          <a:prstGeom prst="rect">
            <a:avLst/>
          </a:prstGeom>
          <a:noFill/>
        </p:spPr>
        <p:txBody>
          <a:bodyPr wrap="square" rtlCol="0">
            <a:spAutoFit/>
          </a:bodyPr>
          <a:lstStyle/>
          <a:p>
            <a:pPr marL="285750" indent="-285750">
              <a:buFont typeface="Arial" panose="020B0604020202020204" pitchFamily="34" charset="0"/>
              <a:buChar char="•"/>
            </a:pPr>
            <a:r>
              <a:rPr lang="en-ZA" dirty="0">
                <a:latin typeface="Bell MT" panose="02020503060305020303" pitchFamily="18" charset="0"/>
              </a:rPr>
              <a:t>Clustering Nairobi’s neighbourhoods into only 2 divisions may have been based on an optimal score, however these clusters do not seem to provide sufficient information regarding common venue data that will be needed for further analysis. An extra step had to be taken by finding venues that appear often in the 1</a:t>
            </a:r>
            <a:r>
              <a:rPr lang="en-ZA" baseline="30000" dirty="0">
                <a:latin typeface="Bell MT" panose="02020503060305020303" pitchFamily="18" charset="0"/>
              </a:rPr>
              <a:t>st</a:t>
            </a:r>
            <a:r>
              <a:rPr lang="en-ZA" dirty="0">
                <a:latin typeface="Bell MT" panose="02020503060305020303" pitchFamily="18" charset="0"/>
              </a:rPr>
              <a:t> most common venue</a:t>
            </a:r>
          </a:p>
          <a:p>
            <a:pPr marL="285750" indent="-285750">
              <a:buFont typeface="Arial" panose="020B0604020202020204" pitchFamily="34" charset="0"/>
              <a:buChar char="•"/>
            </a:pPr>
            <a:r>
              <a:rPr lang="en-ZA" dirty="0">
                <a:latin typeface="Bell MT" panose="02020503060305020303" pitchFamily="18" charset="0"/>
              </a:rPr>
              <a:t>The ‘Athletics &amp; Sports’ venue is a unique case, in the sense that it all came from one labelled cluster which consisted of 3 Neighbourhoods, as shown on the previous page containing the clustered map.</a:t>
            </a:r>
            <a:endParaRPr lang="en-GB" dirty="0">
              <a:latin typeface="Bell MT" panose="02020503060305020303" pitchFamily="18" charset="0"/>
            </a:endParaRPr>
          </a:p>
        </p:txBody>
      </p:sp>
    </p:spTree>
    <p:extLst>
      <p:ext uri="{BB962C8B-B14F-4D97-AF65-F5344CB8AC3E}">
        <p14:creationId xmlns:p14="http://schemas.microsoft.com/office/powerpoint/2010/main" val="337302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8138-BC48-4041-82D4-25445314376E}"/>
              </a:ext>
            </a:extLst>
          </p:cNvPr>
          <p:cNvSpPr>
            <a:spLocks noGrp="1"/>
          </p:cNvSpPr>
          <p:nvPr>
            <p:ph type="title"/>
          </p:nvPr>
        </p:nvSpPr>
        <p:spPr>
          <a:xfrm>
            <a:off x="719091" y="0"/>
            <a:ext cx="10515600" cy="1078129"/>
          </a:xfrm>
        </p:spPr>
        <p:txBody>
          <a:bodyPr/>
          <a:lstStyle/>
          <a:p>
            <a:r>
              <a:rPr lang="en-ZA" u="sng" dirty="0">
                <a:effectLst>
                  <a:outerShdw blurRad="38100" dist="38100" dir="2700000" algn="tl">
                    <a:srgbClr val="000000">
                      <a:alpha val="43137"/>
                    </a:srgbClr>
                  </a:outerShdw>
                </a:effectLst>
                <a:latin typeface="Bell MT" panose="02020503060305020303" pitchFamily="18" charset="0"/>
              </a:rPr>
              <a:t>Discussion</a:t>
            </a:r>
            <a:endParaRPr lang="en-GB" u="sng"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a:extLst>
              <a:ext uri="{FF2B5EF4-FFF2-40B4-BE49-F238E27FC236}">
                <a16:creationId xmlns:a16="http://schemas.microsoft.com/office/drawing/2014/main" id="{BEA621DF-B80C-40CF-AFF5-4C5390BC58C8}"/>
              </a:ext>
            </a:extLst>
          </p:cNvPr>
          <p:cNvSpPr>
            <a:spLocks noGrp="1"/>
          </p:cNvSpPr>
          <p:nvPr>
            <p:ph idx="1"/>
          </p:nvPr>
        </p:nvSpPr>
        <p:spPr>
          <a:xfrm>
            <a:off x="719091" y="1078128"/>
            <a:ext cx="10634709" cy="5779871"/>
          </a:xfrm>
        </p:spPr>
        <p:txBody>
          <a:bodyPr>
            <a:normAutofit fontScale="85000" lnSpcReduction="10000"/>
          </a:bodyPr>
          <a:lstStyle/>
          <a:p>
            <a:pPr>
              <a:buFont typeface="Wingdings" panose="05000000000000000000" pitchFamily="2" charset="2"/>
              <a:buChar char="q"/>
            </a:pPr>
            <a:r>
              <a:rPr lang="en-US" sz="2000" dirty="0">
                <a:latin typeface="Bell MT" panose="02020503060305020303" pitchFamily="18" charset="0"/>
              </a:rPr>
              <a:t>Source: </a:t>
            </a:r>
            <a:r>
              <a:rPr lang="en-GB" sz="2000" dirty="0">
                <a:hlinkClick r:id="rId2"/>
              </a:rPr>
              <a:t>https://kenyanwallstreet.com/census-2019-datashows-kenya-has-a-youthful-rural-population/</a:t>
            </a:r>
            <a:endParaRPr lang="en-US" sz="2000" dirty="0">
              <a:latin typeface="Bell MT" panose="02020503060305020303" pitchFamily="18" charset="0"/>
            </a:endParaRPr>
          </a:p>
          <a:p>
            <a:r>
              <a:rPr lang="en-US" sz="2000" dirty="0">
                <a:latin typeface="Bell MT" panose="02020503060305020303" pitchFamily="18" charset="0"/>
              </a:rPr>
              <a:t>The conventional population of youth in Kenya aged 18 to 34 in 2019 was 13.7 million, out of which 61% were working while 1.6 million were seeking work or indicated that there was no work available. This implies youth unemployment stands at 39%</a:t>
            </a:r>
          </a:p>
          <a:p>
            <a:endParaRPr lang="en-US" sz="2000" dirty="0">
              <a:latin typeface="Bell MT" panose="02020503060305020303" pitchFamily="18" charset="0"/>
            </a:endParaRPr>
          </a:p>
          <a:p>
            <a:pPr>
              <a:buFont typeface="Wingdings" panose="05000000000000000000" pitchFamily="2" charset="2"/>
              <a:buChar char="q"/>
            </a:pPr>
            <a:r>
              <a:rPr lang="en-US" sz="2000" dirty="0">
                <a:latin typeface="Bell MT" panose="02020503060305020303" pitchFamily="18" charset="0"/>
              </a:rPr>
              <a:t> Source: </a:t>
            </a:r>
            <a:r>
              <a:rPr lang="en-GB" sz="2000" dirty="0">
                <a:hlinkClick r:id="rId3"/>
              </a:rPr>
              <a:t>https://www.ohchr.org/Documents/Issues/Youth/D_Odondi_Kenya.pdf</a:t>
            </a:r>
            <a:endParaRPr lang="en-US" sz="2000" dirty="0">
              <a:latin typeface="Bell MT" panose="02020503060305020303" pitchFamily="18" charset="0"/>
            </a:endParaRPr>
          </a:p>
          <a:p>
            <a:r>
              <a:rPr lang="en-US" sz="2000" dirty="0">
                <a:latin typeface="Bell MT" panose="02020503060305020303" pitchFamily="18" charset="0"/>
              </a:rPr>
              <a:t>Leisure, recreation and community service are important for the psychological and physical development of the youth. It contributes to their personal development by promoting good health, personal discipline, leadership and team building skills. It also provides opportunity for appreciation, participation and creative experience in leisure, music, art, dance, drama crafts, novelty events service and cultural activities. This helps engaging the youth to make good use of their leisure time, express their beliefs and values as well as promote and preserve local art and culture for the benefit of the future youth. However, current investment in leisure and recreation has not reflected its importance. The sector suffers from inadequate funds and facilities while the talented youth lack motivation and are often exploited by organizations. Due to these constraints, it has not been possible to tap fully the talents of many youth.</a:t>
            </a:r>
          </a:p>
          <a:p>
            <a:pPr marL="0" indent="0">
              <a:buNone/>
            </a:pPr>
            <a:r>
              <a:rPr lang="en-US" sz="2000" dirty="0">
                <a:latin typeface="Bell MT" panose="02020503060305020303" pitchFamily="18" charset="0"/>
              </a:rPr>
              <a:t>  </a:t>
            </a:r>
          </a:p>
          <a:p>
            <a:r>
              <a:rPr lang="en-US" sz="2000" dirty="0">
                <a:latin typeface="Bell MT" panose="02020503060305020303" pitchFamily="18" charset="0"/>
              </a:rPr>
              <a:t>Two specific Venues, - ‘Athletics &amp; Sports’ and ‘Gym’ – have a summed appearance of 7 times as common venues in the 1</a:t>
            </a:r>
            <a:r>
              <a:rPr lang="en-US" sz="2000" baseline="30000" dirty="0">
                <a:latin typeface="Bell MT" panose="02020503060305020303" pitchFamily="18" charset="0"/>
              </a:rPr>
              <a:t>st</a:t>
            </a:r>
            <a:r>
              <a:rPr lang="en-US" sz="2000" dirty="0">
                <a:latin typeface="Bell MT" panose="02020503060305020303" pitchFamily="18" charset="0"/>
              </a:rPr>
              <a:t> most common venue (from the bar chart in the previous page). However, this cannot be considered to frequent enough. There also needs to be in increment of spending habits of ‘Sports and Leisure’ which is currently standing at 8.5%</a:t>
            </a:r>
          </a:p>
          <a:p>
            <a:endParaRPr lang="en-US" sz="2000" dirty="0">
              <a:latin typeface="Bell MT" panose="02020503060305020303" pitchFamily="18" charset="0"/>
            </a:endParaRPr>
          </a:p>
          <a:p>
            <a:endParaRPr lang="en-US" sz="2000" dirty="0">
              <a:latin typeface="Bell MT" panose="02020503060305020303" pitchFamily="18" charset="0"/>
            </a:endParaRPr>
          </a:p>
          <a:p>
            <a:endParaRPr lang="en-US" sz="2000" dirty="0">
              <a:latin typeface="Bell MT" panose="02020503060305020303" pitchFamily="18" charset="0"/>
            </a:endParaRPr>
          </a:p>
          <a:p>
            <a:pPr marL="0" indent="0">
              <a:buNone/>
            </a:pPr>
            <a:endParaRPr lang="en-US" sz="2000" dirty="0">
              <a:latin typeface="Bell MT" panose="02020503060305020303" pitchFamily="18" charset="0"/>
            </a:endParaRPr>
          </a:p>
          <a:p>
            <a:pPr marL="0" indent="0">
              <a:buNone/>
            </a:pPr>
            <a:endParaRPr lang="en-GB" sz="2000" dirty="0">
              <a:latin typeface="Bell MT" panose="02020503060305020303" pitchFamily="18" charset="0"/>
            </a:endParaRPr>
          </a:p>
        </p:txBody>
      </p:sp>
    </p:spTree>
    <p:extLst>
      <p:ext uri="{BB962C8B-B14F-4D97-AF65-F5344CB8AC3E}">
        <p14:creationId xmlns:p14="http://schemas.microsoft.com/office/powerpoint/2010/main" val="298173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6ECE-C878-4A60-99A3-9D277E042F48}"/>
              </a:ext>
            </a:extLst>
          </p:cNvPr>
          <p:cNvSpPr>
            <a:spLocks noGrp="1"/>
          </p:cNvSpPr>
          <p:nvPr>
            <p:ph type="ctrTitle"/>
          </p:nvPr>
        </p:nvSpPr>
        <p:spPr>
          <a:xfrm>
            <a:off x="183472" y="447660"/>
            <a:ext cx="7983984" cy="599905"/>
          </a:xfrm>
        </p:spPr>
        <p:txBody>
          <a:bodyPr>
            <a:normAutofit fontScale="90000"/>
          </a:bodyPr>
          <a:lstStyle/>
          <a:p>
            <a:pPr algn="l"/>
            <a:r>
              <a:rPr lang="en-ZA" u="sng" dirty="0">
                <a:effectLst>
                  <a:outerShdw blurRad="38100" dist="38100" dir="2700000" algn="tl">
                    <a:srgbClr val="000000">
                      <a:alpha val="43137"/>
                    </a:srgbClr>
                  </a:outerShdw>
                </a:effectLst>
                <a:latin typeface="Bahnschrift SemiLight" panose="020B0502040204020203" pitchFamily="34" charset="0"/>
              </a:rPr>
              <a:t>Introduction</a:t>
            </a:r>
            <a:endParaRPr lang="en-GB" u="sng" dirty="0">
              <a:effectLst>
                <a:outerShdw blurRad="38100" dist="38100" dir="2700000" algn="tl">
                  <a:srgbClr val="000000">
                    <a:alpha val="43137"/>
                  </a:srgbClr>
                </a:outerShdw>
              </a:effectLst>
              <a:latin typeface="Bahnschrift SemiLight" panose="020B0502040204020203" pitchFamily="34" charset="0"/>
            </a:endParaRPr>
          </a:p>
        </p:txBody>
      </p:sp>
      <p:sp>
        <p:nvSpPr>
          <p:cNvPr id="3" name="Subtitle 2">
            <a:extLst>
              <a:ext uri="{FF2B5EF4-FFF2-40B4-BE49-F238E27FC236}">
                <a16:creationId xmlns:a16="http://schemas.microsoft.com/office/drawing/2014/main" id="{E07E2DB9-7DCE-420E-988E-9F8103AF4C15}"/>
              </a:ext>
            </a:extLst>
          </p:cNvPr>
          <p:cNvSpPr>
            <a:spLocks noGrp="1"/>
          </p:cNvSpPr>
          <p:nvPr>
            <p:ph type="subTitle" idx="1"/>
          </p:nvPr>
        </p:nvSpPr>
        <p:spPr>
          <a:xfrm>
            <a:off x="183472" y="1180730"/>
            <a:ext cx="11819138" cy="5007006"/>
          </a:xfrm>
        </p:spPr>
        <p:txBody>
          <a:bodyPr>
            <a:normAutofit/>
          </a:bodyPr>
          <a:lstStyle/>
          <a:p>
            <a:pPr marL="228600" lvl="0" indent="-228600" algn="l">
              <a:buFont typeface="Arial" panose="020B0604020202020204" pitchFamily="34" charset="0"/>
              <a:buChar char="•"/>
            </a:pPr>
            <a:r>
              <a:rPr lang="en-US" dirty="0">
                <a:solidFill>
                  <a:prstClr val="black"/>
                </a:solidFill>
              </a:rPr>
              <a:t>Nairobi is the capital of Kenya, which is located in Africa. In addition to being the capital, Nairobi is also the country’s largest city by population. The last official population was taken in 2009 and at that time was 3,138,369 in the city proper. That number has since grown to approximately 3.5 million. The metro area has over 6.5 million residents. This “Green City In The Sun” has a history dating back to 1899 and continues to grow as rural residents make their way to this big city for employment opportunities.</a:t>
            </a:r>
          </a:p>
          <a:p>
            <a:pPr marL="228600" lvl="0" indent="-228600" algn="l">
              <a:buFont typeface="Arial" panose="020B0604020202020204" pitchFamily="34" charset="0"/>
              <a:buChar char="•"/>
            </a:pPr>
            <a:endParaRPr lang="en-US" sz="2000" dirty="0">
              <a:solidFill>
                <a:prstClr val="black"/>
              </a:solidFill>
            </a:endParaRPr>
          </a:p>
          <a:p>
            <a:pPr marL="228600" lvl="0" indent="-228600" algn="l">
              <a:buFont typeface="Arial" panose="020B0604020202020204" pitchFamily="34" charset="0"/>
              <a:buChar char="•"/>
            </a:pPr>
            <a:endParaRPr lang="en-US" sz="2000" dirty="0">
              <a:solidFill>
                <a:prstClr val="black"/>
              </a:solidFill>
            </a:endParaRPr>
          </a:p>
          <a:p>
            <a:endParaRPr lang="en-GB" sz="2000" dirty="0"/>
          </a:p>
        </p:txBody>
      </p:sp>
      <p:pic>
        <p:nvPicPr>
          <p:cNvPr id="5" name="Picture 2">
            <a:extLst>
              <a:ext uri="{FF2B5EF4-FFF2-40B4-BE49-F238E27FC236}">
                <a16:creationId xmlns:a16="http://schemas.microsoft.com/office/drawing/2014/main" id="{B2F11D3A-E718-4233-8465-1CF951B7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74" y="2707689"/>
            <a:ext cx="9414882" cy="411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9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60E0-D94D-472C-9EA2-36A337051797}"/>
              </a:ext>
            </a:extLst>
          </p:cNvPr>
          <p:cNvSpPr>
            <a:spLocks noGrp="1"/>
          </p:cNvSpPr>
          <p:nvPr>
            <p:ph type="title"/>
          </p:nvPr>
        </p:nvSpPr>
        <p:spPr/>
        <p:txBody>
          <a:bodyPr/>
          <a:lstStyle/>
          <a:p>
            <a:r>
              <a:rPr lang="en-ZA" u="sng" dirty="0">
                <a:effectLst>
                  <a:outerShdw blurRad="38100" dist="38100" dir="2700000" algn="tl">
                    <a:srgbClr val="000000">
                      <a:alpha val="43137"/>
                    </a:srgbClr>
                  </a:outerShdw>
                </a:effectLst>
                <a:latin typeface="Bell MT" panose="02020503060305020303" pitchFamily="18" charset="0"/>
              </a:rPr>
              <a:t>Conclusion</a:t>
            </a:r>
            <a:endParaRPr lang="en-GB" u="sng"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a:extLst>
              <a:ext uri="{FF2B5EF4-FFF2-40B4-BE49-F238E27FC236}">
                <a16:creationId xmlns:a16="http://schemas.microsoft.com/office/drawing/2014/main" id="{34FC1DB9-0652-45D7-BEA4-2D4BE3C0DCEA}"/>
              </a:ext>
            </a:extLst>
          </p:cNvPr>
          <p:cNvSpPr>
            <a:spLocks noGrp="1"/>
          </p:cNvSpPr>
          <p:nvPr>
            <p:ph idx="1"/>
          </p:nvPr>
        </p:nvSpPr>
        <p:spPr>
          <a:xfrm>
            <a:off x="677334" y="1669003"/>
            <a:ext cx="8596668" cy="4372360"/>
          </a:xfrm>
        </p:spPr>
        <p:txBody>
          <a:bodyPr>
            <a:normAutofit/>
          </a:bodyPr>
          <a:lstStyle/>
          <a:p>
            <a:pPr marL="0" indent="0">
              <a:buNone/>
            </a:pPr>
            <a:r>
              <a:rPr lang="en-ZA" dirty="0">
                <a:latin typeface="Bell MT" panose="02020503060305020303" pitchFamily="18" charset="0"/>
              </a:rPr>
              <a:t>With our core objective being able to create more jobs for the youth, as well as trying to divert spending habits to the younger generation (both dependants and independent individuals), an effective way of achieving this desired goal is by creating retail business shops which sell sportswear to appeal both male and female individuals who are in their teenage years, up until those who are in their late youth. </a:t>
            </a:r>
          </a:p>
          <a:p>
            <a:pPr marL="0" indent="0">
              <a:buNone/>
            </a:pPr>
            <a:r>
              <a:rPr lang="en-ZA" dirty="0">
                <a:latin typeface="Bell MT" panose="02020503060305020303" pitchFamily="18" charset="0"/>
              </a:rPr>
              <a:t>More Gym and  Fitness centres can also be developed as this will not only aid in creating jobs, but it is also a benefit to one’s health both psychologically and physically.</a:t>
            </a:r>
          </a:p>
          <a:p>
            <a:pPr marL="0" indent="0">
              <a:buNone/>
            </a:pPr>
            <a:r>
              <a:rPr lang="en-ZA" dirty="0">
                <a:latin typeface="Bell MT" panose="02020503060305020303" pitchFamily="18" charset="0"/>
              </a:rPr>
              <a:t>More Gym centres, which would result in more clients wanting to join a certain club, will therefore result in an increase in demand of consumables that aid to an individual’s fitness, e.g. Protein shakes. More retail shops can also be established in order to accommodate this demand, and thus creates more jobs.</a:t>
            </a:r>
            <a:endParaRPr lang="en-GB" dirty="0">
              <a:latin typeface="Bell MT" panose="02020503060305020303" pitchFamily="18" charset="0"/>
            </a:endParaRPr>
          </a:p>
        </p:txBody>
      </p:sp>
    </p:spTree>
    <p:extLst>
      <p:ext uri="{BB962C8B-B14F-4D97-AF65-F5344CB8AC3E}">
        <p14:creationId xmlns:p14="http://schemas.microsoft.com/office/powerpoint/2010/main" val="275311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1BA7-13EA-4034-99F6-ABD281497A9F}"/>
              </a:ext>
            </a:extLst>
          </p:cNvPr>
          <p:cNvSpPr>
            <a:spLocks noGrp="1"/>
          </p:cNvSpPr>
          <p:nvPr>
            <p:ph type="title"/>
          </p:nvPr>
        </p:nvSpPr>
        <p:spPr/>
        <p:txBody>
          <a:bodyPr/>
          <a:lstStyle/>
          <a:p>
            <a:r>
              <a:rPr lang="en-ZA" dirty="0">
                <a:effectLst>
                  <a:outerShdw blurRad="38100" dist="38100" dir="2700000" algn="tl">
                    <a:srgbClr val="000000">
                      <a:alpha val="43137"/>
                    </a:srgbClr>
                  </a:outerShdw>
                </a:effectLst>
              </a:rPr>
              <a:t>Population</a:t>
            </a:r>
            <a:endParaRPr lang="en-GB"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3677E4D-C81D-4259-9360-758BCEE68105}"/>
              </a:ext>
            </a:extLst>
          </p:cNvPr>
          <p:cNvSpPr>
            <a:spLocks noGrp="1"/>
          </p:cNvSpPr>
          <p:nvPr>
            <p:ph idx="1"/>
          </p:nvPr>
        </p:nvSpPr>
        <p:spPr/>
        <p:txBody>
          <a:bodyPr>
            <a:normAutofit fontScale="85000" lnSpcReduction="10000"/>
          </a:bodyPr>
          <a:lstStyle/>
          <a:p>
            <a:r>
              <a:rPr lang="en-US" sz="2400" dirty="0"/>
              <a:t>Nairobi's 2020 population is now estimated at </a:t>
            </a:r>
            <a:r>
              <a:rPr lang="en-US" sz="2400" b="1" dirty="0"/>
              <a:t>4,734,881</a:t>
            </a:r>
            <a:r>
              <a:rPr lang="en-US" sz="2400" dirty="0"/>
              <a:t>. In 1950, the population of Nairobi was </a:t>
            </a:r>
            <a:r>
              <a:rPr lang="en-US" sz="2400" b="1" dirty="0"/>
              <a:t>137,456</a:t>
            </a:r>
            <a:r>
              <a:rPr lang="en-US" sz="2400" dirty="0"/>
              <a:t>. Nairobi has grown by 821,369 since 2015, which represents a 3.88% annual change. These population estimates and projections come from the latest revision of the </a:t>
            </a:r>
            <a:r>
              <a:rPr lang="en-US" sz="2400" dirty="0">
                <a:hlinkClick r:id="rId2"/>
              </a:rPr>
              <a:t>UN World Urbanization Prospects</a:t>
            </a:r>
            <a:r>
              <a:rPr lang="en-US" sz="2400" dirty="0"/>
              <a:t>. These estimates represent the Urban agglomeration of Nairobi, which typically includes Nairobi's population in addition to adjacent suburban areas.</a:t>
            </a:r>
          </a:p>
          <a:p>
            <a:r>
              <a:rPr lang="en-US" sz="2400" dirty="0">
                <a:solidFill>
                  <a:schemeClr val="tx1"/>
                </a:solidFill>
              </a:rPr>
              <a:t>The city of Nairobi is growing consistently and currently stretches over an area of of 696 kilometers squared (269 square miles). This area size - in combination with the total number of residents - brings us the current population density which is now approximately 4,850 residents per square kilometer. (12,600 people living per square mile).</a:t>
            </a:r>
            <a:endParaRPr lang="en-GB" sz="2400" dirty="0">
              <a:solidFill>
                <a:schemeClr val="tx1"/>
              </a:solidFill>
            </a:endParaRPr>
          </a:p>
          <a:p>
            <a:endParaRPr lang="en-US" sz="2400" dirty="0"/>
          </a:p>
        </p:txBody>
      </p:sp>
    </p:spTree>
    <p:extLst>
      <p:ext uri="{BB962C8B-B14F-4D97-AF65-F5344CB8AC3E}">
        <p14:creationId xmlns:p14="http://schemas.microsoft.com/office/powerpoint/2010/main" val="328985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842D77-2860-4DDD-89AE-772553A4AAF3}"/>
              </a:ext>
            </a:extLst>
          </p:cNvPr>
          <p:cNvPicPr>
            <a:picLocks noGrp="1" noChangeAspect="1"/>
          </p:cNvPicPr>
          <p:nvPr>
            <p:ph idx="1"/>
          </p:nvPr>
        </p:nvPicPr>
        <p:blipFill rotWithShape="1">
          <a:blip r:embed="rId2"/>
          <a:srcRect l="14692" t="17823" r="15648" b="6690"/>
          <a:stretch/>
        </p:blipFill>
        <p:spPr>
          <a:xfrm>
            <a:off x="489751" y="0"/>
            <a:ext cx="11212497" cy="6834634"/>
          </a:xfrm>
          <a:prstGeom prst="rect">
            <a:avLst/>
          </a:prstGeom>
        </p:spPr>
      </p:pic>
    </p:spTree>
    <p:extLst>
      <p:ext uri="{BB962C8B-B14F-4D97-AF65-F5344CB8AC3E}">
        <p14:creationId xmlns:p14="http://schemas.microsoft.com/office/powerpoint/2010/main" val="314090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1C6A-7647-4EFE-ADFA-1FED8FB5BB19}"/>
              </a:ext>
            </a:extLst>
          </p:cNvPr>
          <p:cNvSpPr>
            <a:spLocks noGrp="1"/>
          </p:cNvSpPr>
          <p:nvPr>
            <p:ph type="title"/>
          </p:nvPr>
        </p:nvSpPr>
        <p:spPr/>
        <p:txBody>
          <a:bodyPr/>
          <a:lstStyle/>
          <a:p>
            <a:pPr algn="ctr"/>
            <a:r>
              <a:rPr lang="en-ZA" dirty="0"/>
              <a:t>2019 Population Based on Sex, Age, and Urbanization</a:t>
            </a:r>
            <a:endParaRPr lang="en-GB" dirty="0"/>
          </a:p>
        </p:txBody>
      </p:sp>
      <p:pic>
        <p:nvPicPr>
          <p:cNvPr id="4" name="Content Placeholder 3">
            <a:extLst>
              <a:ext uri="{FF2B5EF4-FFF2-40B4-BE49-F238E27FC236}">
                <a16:creationId xmlns:a16="http://schemas.microsoft.com/office/drawing/2014/main" id="{41A1F565-91A3-44B9-9EB2-26A61E4862D2}"/>
              </a:ext>
            </a:extLst>
          </p:cNvPr>
          <p:cNvPicPr>
            <a:picLocks noGrp="1" noChangeAspect="1"/>
          </p:cNvPicPr>
          <p:nvPr>
            <p:ph idx="1"/>
          </p:nvPr>
        </p:nvPicPr>
        <p:blipFill rotWithShape="1">
          <a:blip r:embed="rId2"/>
          <a:srcRect l="11249" t="31288" r="60750" b="26071"/>
          <a:stretch/>
        </p:blipFill>
        <p:spPr>
          <a:xfrm>
            <a:off x="506027" y="1979720"/>
            <a:ext cx="5486400" cy="4699420"/>
          </a:xfrm>
          <a:prstGeom prst="rect">
            <a:avLst/>
          </a:prstGeom>
        </p:spPr>
      </p:pic>
      <p:pic>
        <p:nvPicPr>
          <p:cNvPr id="5" name="Picture 4">
            <a:extLst>
              <a:ext uri="{FF2B5EF4-FFF2-40B4-BE49-F238E27FC236}">
                <a16:creationId xmlns:a16="http://schemas.microsoft.com/office/drawing/2014/main" id="{804242F0-329D-4111-82F3-0154A26B649B}"/>
              </a:ext>
            </a:extLst>
          </p:cNvPr>
          <p:cNvPicPr>
            <a:picLocks noChangeAspect="1"/>
          </p:cNvPicPr>
          <p:nvPr/>
        </p:nvPicPr>
        <p:blipFill rotWithShape="1">
          <a:blip r:embed="rId2"/>
          <a:srcRect l="67355" t="34304" r="5227" b="50000"/>
          <a:stretch/>
        </p:blipFill>
        <p:spPr>
          <a:xfrm>
            <a:off x="6199575" y="1979720"/>
            <a:ext cx="5844807" cy="1970844"/>
          </a:xfrm>
          <a:prstGeom prst="rect">
            <a:avLst/>
          </a:prstGeom>
        </p:spPr>
      </p:pic>
      <p:pic>
        <p:nvPicPr>
          <p:cNvPr id="6" name="Picture 5">
            <a:extLst>
              <a:ext uri="{FF2B5EF4-FFF2-40B4-BE49-F238E27FC236}">
                <a16:creationId xmlns:a16="http://schemas.microsoft.com/office/drawing/2014/main" id="{A716FF71-531B-42C1-933D-17A9EF06AA17}"/>
              </a:ext>
            </a:extLst>
          </p:cNvPr>
          <p:cNvPicPr>
            <a:picLocks noChangeAspect="1"/>
          </p:cNvPicPr>
          <p:nvPr/>
        </p:nvPicPr>
        <p:blipFill rotWithShape="1">
          <a:blip r:embed="rId2"/>
          <a:srcRect l="38956" t="34175" r="32937" b="48867"/>
          <a:stretch/>
        </p:blipFill>
        <p:spPr>
          <a:xfrm>
            <a:off x="6087580" y="4421080"/>
            <a:ext cx="6068795" cy="2148395"/>
          </a:xfrm>
          <a:prstGeom prst="rect">
            <a:avLst/>
          </a:prstGeom>
        </p:spPr>
      </p:pic>
    </p:spTree>
    <p:extLst>
      <p:ext uri="{BB962C8B-B14F-4D97-AF65-F5344CB8AC3E}">
        <p14:creationId xmlns:p14="http://schemas.microsoft.com/office/powerpoint/2010/main" val="31903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2E13-438A-49CA-94C4-19A6981A8CB4}"/>
              </a:ext>
            </a:extLst>
          </p:cNvPr>
          <p:cNvSpPr>
            <a:spLocks noGrp="1"/>
          </p:cNvSpPr>
          <p:nvPr>
            <p:ph type="title"/>
          </p:nvPr>
        </p:nvSpPr>
        <p:spPr/>
        <p:txBody>
          <a:bodyPr/>
          <a:lstStyle/>
          <a:p>
            <a:r>
              <a:rPr lang="en-US" b="1" dirty="0"/>
              <a:t>City Size and Population Density</a:t>
            </a:r>
          </a:p>
        </p:txBody>
      </p:sp>
      <p:sp>
        <p:nvSpPr>
          <p:cNvPr id="3" name="Content Placeholder 2">
            <a:extLst>
              <a:ext uri="{FF2B5EF4-FFF2-40B4-BE49-F238E27FC236}">
                <a16:creationId xmlns:a16="http://schemas.microsoft.com/office/drawing/2014/main" id="{5491F44A-F941-4821-8E87-5CC49E012B46}"/>
              </a:ext>
            </a:extLst>
          </p:cNvPr>
          <p:cNvSpPr>
            <a:spLocks noGrp="1"/>
          </p:cNvSpPr>
          <p:nvPr>
            <p:ph idx="1"/>
          </p:nvPr>
        </p:nvSpPr>
        <p:spPr/>
        <p:txBody>
          <a:bodyPr/>
          <a:lstStyle/>
          <a:p>
            <a:r>
              <a:rPr lang="en-US" dirty="0"/>
              <a:t>The city of Nairobi is growing consistently and currently stretches out over a surface area of of 696 kilometers squared (269 square miles). This area size - in combination with the total number of residents - brings us the current population density which is now approximately 4,850 residents per square kilometer. (12,600 people living per square mile).</a:t>
            </a:r>
            <a:endParaRPr lang="en-GB" dirty="0"/>
          </a:p>
        </p:txBody>
      </p:sp>
    </p:spTree>
    <p:extLst>
      <p:ext uri="{BB962C8B-B14F-4D97-AF65-F5344CB8AC3E}">
        <p14:creationId xmlns:p14="http://schemas.microsoft.com/office/powerpoint/2010/main" val="253861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FD0B-7D29-4D50-B7E1-F6A9DD173B73}"/>
              </a:ext>
            </a:extLst>
          </p:cNvPr>
          <p:cNvSpPr>
            <a:spLocks noGrp="1"/>
          </p:cNvSpPr>
          <p:nvPr>
            <p:ph type="title"/>
          </p:nvPr>
        </p:nvSpPr>
        <p:spPr>
          <a:xfrm>
            <a:off x="677334" y="156238"/>
            <a:ext cx="8596668" cy="1320800"/>
          </a:xfrm>
        </p:spPr>
        <p:txBody>
          <a:bodyPr/>
          <a:lstStyle/>
          <a:p>
            <a:pPr algn="ctr"/>
            <a:r>
              <a:rPr lang="en-ZA" dirty="0"/>
              <a:t>Brief Summary Of Nairobi’s Living Costs and Spending Habits</a:t>
            </a:r>
            <a:endParaRPr lang="en-GB" dirty="0"/>
          </a:p>
        </p:txBody>
      </p:sp>
      <p:sp>
        <p:nvSpPr>
          <p:cNvPr id="3" name="Content Placeholder 2">
            <a:extLst>
              <a:ext uri="{FF2B5EF4-FFF2-40B4-BE49-F238E27FC236}">
                <a16:creationId xmlns:a16="http://schemas.microsoft.com/office/drawing/2014/main" id="{B2F1C971-F40A-4BA1-AE21-214B7AA40893}"/>
              </a:ext>
            </a:extLst>
          </p:cNvPr>
          <p:cNvSpPr>
            <a:spLocks noGrp="1"/>
          </p:cNvSpPr>
          <p:nvPr>
            <p:ph idx="1"/>
          </p:nvPr>
        </p:nvSpPr>
        <p:spPr>
          <a:xfrm>
            <a:off x="677334" y="1372978"/>
            <a:ext cx="8596668" cy="3880773"/>
          </a:xfrm>
        </p:spPr>
        <p:txBody>
          <a:bodyPr>
            <a:normAutofit/>
          </a:bodyPr>
          <a:lstStyle/>
          <a:p>
            <a:r>
              <a:rPr lang="en-US" sz="2200" dirty="0"/>
              <a:t>Four-person family monthly costs: </a:t>
            </a:r>
            <a:r>
              <a:rPr lang="en-US" sz="2200" b="1" dirty="0"/>
              <a:t>(198,633.63KSh)</a:t>
            </a:r>
            <a:r>
              <a:rPr lang="en-US" sz="2200" dirty="0"/>
              <a:t> without rent.</a:t>
            </a:r>
          </a:p>
          <a:p>
            <a:r>
              <a:rPr lang="en-US" sz="2200" dirty="0"/>
              <a:t>A single person monthly costs:</a:t>
            </a:r>
            <a:r>
              <a:rPr lang="en-US" sz="2200" b="1" dirty="0"/>
              <a:t>(55,581.81KSh)</a:t>
            </a:r>
            <a:r>
              <a:rPr lang="en-US" sz="2200" dirty="0"/>
              <a:t> without rent.</a:t>
            </a:r>
          </a:p>
          <a:p>
            <a:r>
              <a:rPr lang="en-US" sz="2200" dirty="0"/>
              <a:t>Cost of living rank </a:t>
            </a:r>
            <a:r>
              <a:rPr lang="en-US" sz="2200" b="1" dirty="0"/>
              <a:t>316</a:t>
            </a:r>
            <a:r>
              <a:rPr lang="en-US" sz="2200" b="1" baseline="30000" dirty="0"/>
              <a:t>th</a:t>
            </a:r>
            <a:r>
              <a:rPr lang="en-US" sz="2200" b="1" dirty="0"/>
              <a:t> out of 488</a:t>
            </a:r>
            <a:r>
              <a:rPr lang="en-US" sz="2200" dirty="0"/>
              <a:t> cities in the world.</a:t>
            </a:r>
          </a:p>
          <a:p>
            <a:r>
              <a:rPr lang="en-US" sz="2200" dirty="0"/>
              <a:t>Nairobi has a </a:t>
            </a:r>
            <a:r>
              <a:rPr lang="en-US" sz="2200" dirty="0">
                <a:hlinkClick r:id="rId2"/>
              </a:rPr>
              <a:t>cost of living index</a:t>
            </a:r>
            <a:r>
              <a:rPr lang="en-US" sz="2200" dirty="0"/>
              <a:t> of </a:t>
            </a:r>
            <a:r>
              <a:rPr lang="en-US" sz="2200" b="1" dirty="0"/>
              <a:t>39.40</a:t>
            </a:r>
            <a:r>
              <a:rPr lang="en-US" sz="2200" dirty="0"/>
              <a:t>.</a:t>
            </a:r>
          </a:p>
          <a:p>
            <a:endParaRPr lang="en-GB" sz="2200" dirty="0"/>
          </a:p>
        </p:txBody>
      </p:sp>
      <p:pic>
        <p:nvPicPr>
          <p:cNvPr id="6" name="Picture 5">
            <a:extLst>
              <a:ext uri="{FF2B5EF4-FFF2-40B4-BE49-F238E27FC236}">
                <a16:creationId xmlns:a16="http://schemas.microsoft.com/office/drawing/2014/main" id="{D109FF36-AD3B-49D2-8AB7-3613C7DE9BCF}"/>
              </a:ext>
            </a:extLst>
          </p:cNvPr>
          <p:cNvPicPr>
            <a:picLocks noChangeAspect="1"/>
          </p:cNvPicPr>
          <p:nvPr/>
        </p:nvPicPr>
        <p:blipFill rotWithShape="1">
          <a:blip r:embed="rId3"/>
          <a:srcRect l="15218" t="36550" r="52524" b="37347"/>
          <a:stretch/>
        </p:blipFill>
        <p:spPr>
          <a:xfrm>
            <a:off x="1451232" y="3526946"/>
            <a:ext cx="7048871" cy="3208497"/>
          </a:xfrm>
          <a:prstGeom prst="rect">
            <a:avLst/>
          </a:prstGeom>
        </p:spPr>
      </p:pic>
    </p:spTree>
    <p:extLst>
      <p:ext uri="{BB962C8B-B14F-4D97-AF65-F5344CB8AC3E}">
        <p14:creationId xmlns:p14="http://schemas.microsoft.com/office/powerpoint/2010/main" val="308552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7ED-21A0-4054-B90B-614C9DA4ABB9}"/>
              </a:ext>
            </a:extLst>
          </p:cNvPr>
          <p:cNvSpPr>
            <a:spLocks noGrp="1"/>
          </p:cNvSpPr>
          <p:nvPr>
            <p:ph type="title"/>
          </p:nvPr>
        </p:nvSpPr>
        <p:spPr>
          <a:xfrm>
            <a:off x="145742" y="143184"/>
            <a:ext cx="10515600" cy="1325563"/>
          </a:xfrm>
        </p:spPr>
        <p:txBody>
          <a:bodyPr/>
          <a:lstStyle/>
          <a:p>
            <a:r>
              <a:rPr lang="en-ZA" u="sng" dirty="0">
                <a:effectLst>
                  <a:outerShdw blurRad="38100" dist="38100" dir="2700000" algn="tl">
                    <a:srgbClr val="000000">
                      <a:alpha val="43137"/>
                    </a:srgbClr>
                  </a:outerShdw>
                </a:effectLst>
                <a:latin typeface="Bahnschrift" panose="020B0502040204020203" pitchFamily="34" charset="0"/>
              </a:rPr>
              <a:t>Business Problem</a:t>
            </a:r>
            <a:endParaRPr lang="en-GB" u="sng" dirty="0">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a:extLst>
              <a:ext uri="{FF2B5EF4-FFF2-40B4-BE49-F238E27FC236}">
                <a16:creationId xmlns:a16="http://schemas.microsoft.com/office/drawing/2014/main" id="{3A357235-44E0-4259-91D3-DA3FA353159F}"/>
              </a:ext>
            </a:extLst>
          </p:cNvPr>
          <p:cNvSpPr>
            <a:spLocks noGrp="1"/>
          </p:cNvSpPr>
          <p:nvPr>
            <p:ph idx="1"/>
          </p:nvPr>
        </p:nvSpPr>
        <p:spPr>
          <a:xfrm>
            <a:off x="145742" y="1109708"/>
            <a:ext cx="11900516" cy="5605107"/>
          </a:xfrm>
        </p:spPr>
        <p:txBody>
          <a:bodyPr>
            <a:normAutofit fontScale="85000" lnSpcReduction="20000"/>
          </a:bodyPr>
          <a:lstStyle/>
          <a:p>
            <a:endParaRPr lang="en-ZA" dirty="0"/>
          </a:p>
          <a:p>
            <a:r>
              <a:rPr lang="en-US" dirty="0"/>
              <a:t>Nine million individuals are expected to enter the labor force in a decade between 2015 and 2025, further pushing up the country’s unemployment rate which stood at 9.3% in 2017</a:t>
            </a:r>
          </a:p>
          <a:p>
            <a:endParaRPr lang="en-US" dirty="0"/>
          </a:p>
          <a:p>
            <a:r>
              <a:rPr lang="en-US" dirty="0"/>
              <a:t> According to the Kenya Economic Survey 2019,  840,600 new jobs were created in 2018 compared to 909,800 reported in 2017.</a:t>
            </a:r>
          </a:p>
          <a:p>
            <a:endParaRPr lang="en-US" dirty="0"/>
          </a:p>
          <a:p>
            <a:r>
              <a:rPr lang="en-US" dirty="0"/>
              <a:t>Kenya has to create at least 900,000 jobs annually between 2019 and 2025 to absorb the high number of youths joining the job market, according to the latest World Bank report</a:t>
            </a:r>
            <a:endParaRPr lang="en-ZA" dirty="0"/>
          </a:p>
          <a:p>
            <a:endParaRPr lang="en-ZA" dirty="0"/>
          </a:p>
          <a:p>
            <a:r>
              <a:rPr lang="en-US" dirty="0"/>
              <a:t>The ten year World Bank  survey projects unemployment rate in Kenya was to rise to 10.5 per cent in 2019 before slowing to 10 per cent in 2020</a:t>
            </a:r>
            <a:endParaRPr lang="en-ZA" dirty="0"/>
          </a:p>
          <a:p>
            <a:pPr marL="0" indent="0">
              <a:buNone/>
            </a:pPr>
            <a:endParaRPr lang="en-ZA" dirty="0"/>
          </a:p>
          <a:p>
            <a:r>
              <a:rPr lang="en-ZA" sz="3100" i="1" dirty="0">
                <a:solidFill>
                  <a:schemeClr val="accent2">
                    <a:lumMod val="50000"/>
                  </a:schemeClr>
                </a:solidFill>
              </a:rPr>
              <a:t>The core objective is to establish businesses that will create Jobs -  especially for the youth specifically in Nairobi, seeing that a large percentage of Nairobi’s population seem to be youthful. These businesses, also, need to be the type that appeal and build spending habits to customers of a young age, particularly from the teenage years to the late youth.</a:t>
            </a:r>
            <a:endParaRPr lang="en-GB" sz="3100" i="1" dirty="0">
              <a:solidFill>
                <a:schemeClr val="accent2">
                  <a:lumMod val="50000"/>
                </a:schemeClr>
              </a:solidFill>
            </a:endParaRPr>
          </a:p>
        </p:txBody>
      </p:sp>
    </p:spTree>
    <p:extLst>
      <p:ext uri="{BB962C8B-B14F-4D97-AF65-F5344CB8AC3E}">
        <p14:creationId xmlns:p14="http://schemas.microsoft.com/office/powerpoint/2010/main" val="139766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EEF3-899C-479B-8E78-5469E8B478F5}"/>
              </a:ext>
            </a:extLst>
          </p:cNvPr>
          <p:cNvSpPr>
            <a:spLocks noGrp="1"/>
          </p:cNvSpPr>
          <p:nvPr>
            <p:ph type="title"/>
          </p:nvPr>
        </p:nvSpPr>
        <p:spPr/>
        <p:txBody>
          <a:bodyPr/>
          <a:lstStyle/>
          <a:p>
            <a:r>
              <a:rPr lang="en-ZA" u="sng" dirty="0">
                <a:effectLst>
                  <a:outerShdw blurRad="38100" dist="38100" dir="2700000" algn="tl">
                    <a:srgbClr val="000000">
                      <a:alpha val="43137"/>
                    </a:srgbClr>
                  </a:outerShdw>
                </a:effectLst>
                <a:latin typeface="Bahnschrift" panose="020B0502040204020203" pitchFamily="34" charset="0"/>
              </a:rPr>
              <a:t>Data Collection and Pre-processing</a:t>
            </a:r>
            <a:endParaRPr lang="en-GB" u="sng" dirty="0">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a:extLst>
              <a:ext uri="{FF2B5EF4-FFF2-40B4-BE49-F238E27FC236}">
                <a16:creationId xmlns:a16="http://schemas.microsoft.com/office/drawing/2014/main" id="{5279F92D-9611-42F9-AF14-63F795B8C3D7}"/>
              </a:ext>
            </a:extLst>
          </p:cNvPr>
          <p:cNvSpPr>
            <a:spLocks noGrp="1"/>
          </p:cNvSpPr>
          <p:nvPr>
            <p:ph idx="1"/>
          </p:nvPr>
        </p:nvSpPr>
        <p:spPr>
          <a:xfrm>
            <a:off x="838200" y="1843381"/>
            <a:ext cx="10515600" cy="4351338"/>
          </a:xfrm>
        </p:spPr>
        <p:txBody>
          <a:bodyPr>
            <a:normAutofit lnSpcReduction="10000"/>
          </a:bodyPr>
          <a:lstStyle/>
          <a:p>
            <a:r>
              <a:rPr lang="en-ZA" dirty="0"/>
              <a:t>Data of Nairobi’s Neighbourhoods was obtained/scraped from </a:t>
            </a:r>
            <a:r>
              <a:rPr lang="en-GB" dirty="0">
                <a:hlinkClick r:id="rId2"/>
              </a:rPr>
              <a:t>https://en.wikipedia.org/wiki/Category:Suburbs_of_Nairobi</a:t>
            </a:r>
            <a:r>
              <a:rPr lang="en-GB" dirty="0"/>
              <a:t> and formatted into a pandas Data Frame.</a:t>
            </a:r>
            <a:endParaRPr lang="en-ZA" dirty="0"/>
          </a:p>
          <a:p>
            <a:r>
              <a:rPr lang="en-ZA" dirty="0"/>
              <a:t>Population Information, Visualizations and CSV file was obtained from </a:t>
            </a:r>
            <a:r>
              <a:rPr lang="fr-FR" dirty="0">
                <a:hlinkClick r:id="rId3"/>
              </a:rPr>
              <a:t>Nairobi Population 2020 (Demographics, Maps, Graphs)</a:t>
            </a:r>
            <a:r>
              <a:rPr lang="fr-FR" dirty="0"/>
              <a:t>, and </a:t>
            </a:r>
            <a:r>
              <a:rPr lang="en-US" dirty="0">
                <a:hlinkClick r:id="rId4"/>
              </a:rPr>
              <a:t>Nairobi (County, Kenya) - Population Statistics, Charts, Map and Location</a:t>
            </a:r>
            <a:r>
              <a:rPr lang="en-US" dirty="0"/>
              <a:t>.</a:t>
            </a:r>
          </a:p>
          <a:p>
            <a:r>
              <a:rPr lang="en-US" u="sng" dirty="0"/>
              <a:t>Geocoding</a:t>
            </a:r>
            <a:r>
              <a:rPr lang="en-US" dirty="0"/>
              <a:t>: Nominatim Geocoding service, which is built on top of OpenStreetMap data, was used to find the latitudinal and longitudinal values of Nairobi’s neighborhoods. Unfortunately, not all neighborhoods could be mapped because the process of converting their addresses to coordinates was somewhat limited by the Geocoder.</a:t>
            </a:r>
          </a:p>
          <a:p>
            <a:r>
              <a:rPr lang="en-US" u="sng" dirty="0"/>
              <a:t>Folium</a:t>
            </a:r>
            <a:r>
              <a:rPr lang="en-US" dirty="0"/>
              <a:t>: This builds on the data wrangling strengths of the Python ecosystem and the mapping strengths of the leaflet.js library. The library has a number of built-in tile sets from OpenStreetMap</a:t>
            </a:r>
          </a:p>
          <a:p>
            <a:r>
              <a:rPr lang="en-US" dirty="0"/>
              <a:t>Foursquare Developers Access to venue data: </a:t>
            </a:r>
            <a:r>
              <a:rPr lang="en-US" dirty="0">
                <a:hlinkClick r:id="rId5"/>
              </a:rPr>
              <a:t>https://foursquare.com/</a:t>
            </a:r>
            <a:endParaRPr lang="en-US" dirty="0"/>
          </a:p>
          <a:p>
            <a:endParaRPr lang="en-GB" dirty="0"/>
          </a:p>
        </p:txBody>
      </p:sp>
    </p:spTree>
    <p:extLst>
      <p:ext uri="{BB962C8B-B14F-4D97-AF65-F5344CB8AC3E}">
        <p14:creationId xmlns:p14="http://schemas.microsoft.com/office/powerpoint/2010/main" val="5429960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717</TotalTime>
  <Words>1535</Words>
  <Application>Microsoft Office PowerPoint</Application>
  <PresentationFormat>Widescreen</PresentationFormat>
  <Paragraphs>67</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Bahnschrift</vt:lpstr>
      <vt:lpstr>Bahnschrift SemiLight</vt:lpstr>
      <vt:lpstr>Bahnschrift SemiLight Condensed</vt:lpstr>
      <vt:lpstr>Bell MT</vt:lpstr>
      <vt:lpstr>Trebuchet MS</vt:lpstr>
      <vt:lpstr>Wingdings</vt:lpstr>
      <vt:lpstr>Wingdings 3</vt:lpstr>
      <vt:lpstr>Facet</vt:lpstr>
      <vt:lpstr>IBM Data Science Capstone Project</vt:lpstr>
      <vt:lpstr>Introduction</vt:lpstr>
      <vt:lpstr>Population</vt:lpstr>
      <vt:lpstr>PowerPoint Presentation</vt:lpstr>
      <vt:lpstr>2019 Population Based on Sex, Age, and Urbanization</vt:lpstr>
      <vt:lpstr>City Size and Population Density</vt:lpstr>
      <vt:lpstr>Brief Summary Of Nairobi’s Living Costs and Spending Habits</vt:lpstr>
      <vt:lpstr>Business Problem</vt:lpstr>
      <vt:lpstr>Data Collection and Pre-processing</vt:lpstr>
      <vt:lpstr>Cleaning the Neighbourhood CSV File and locating the Coordinates of Each Neighbourhood</vt:lpstr>
      <vt:lpstr>PowerPoint Presentation</vt:lpstr>
      <vt:lpstr>The coordinates that were successfully revalued were concatenated into the data frame that had the rest of the coordinates which had no issues.</vt:lpstr>
      <vt:lpstr>Nairobi’s Neighbourhoods (Visualized through Folium)</vt:lpstr>
      <vt:lpstr>Using Foursquare’s API to determine all the neighbourhood’s nearby venues, and their coordinates, that are within a 500m range</vt:lpstr>
      <vt:lpstr>Data frame of the top Ten Most common Venues in each neighbourhood.</vt:lpstr>
      <vt:lpstr>Finding the optimal number of clusters with Silhouette analysis on KMeans clustering:</vt:lpstr>
      <vt:lpstr>Nairobi’s (clustered) neighbourhoods visualised with Folium’s Map</vt:lpstr>
      <vt:lpstr>Frequency of the first most common venues in Nairobi’s neighbourhoods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Odhiambo</dc:creator>
  <cp:lastModifiedBy>Timothy Odhiambo</cp:lastModifiedBy>
  <cp:revision>41</cp:revision>
  <dcterms:created xsi:type="dcterms:W3CDTF">2020-05-25T07:19:16Z</dcterms:created>
  <dcterms:modified xsi:type="dcterms:W3CDTF">2020-05-25T19:16:37Z</dcterms:modified>
</cp:coreProperties>
</file>